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257"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5/29/2020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5/29/2020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5/29/2020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nimoto.com/blog/education/creative-ways-engage-students-vide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BUILDING VOCABULARY</a:t>
            </a:r>
            <a:endParaRPr lang="en-US" dirty="0"/>
          </a:p>
        </p:txBody>
      </p:sp>
      <p:sp>
        <p:nvSpPr>
          <p:cNvPr id="3" name="Subtitle 2"/>
          <p:cNvSpPr>
            <a:spLocks noGrp="1"/>
          </p:cNvSpPr>
          <p:nvPr>
            <p:ph type="subTitle" idx="1"/>
          </p:nvPr>
        </p:nvSpPr>
        <p:spPr/>
        <p:txBody>
          <a:bodyPr/>
          <a:lstStyle/>
          <a:p>
            <a:r>
              <a:rPr lang="sr-Latn-RS" dirty="0" smtClean="0"/>
              <a:t>VOCABULARY GRAPHICS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 sada zadatak za vas!</a:t>
            </a:r>
            <a:endParaRPr lang="en-US" dirty="0"/>
          </a:p>
        </p:txBody>
      </p:sp>
      <p:sp>
        <p:nvSpPr>
          <p:cNvPr id="3" name="Content Placeholder 2"/>
          <p:cNvSpPr>
            <a:spLocks noGrp="1"/>
          </p:cNvSpPr>
          <p:nvPr>
            <p:ph idx="1"/>
          </p:nvPr>
        </p:nvSpPr>
        <p:spPr/>
        <p:txBody>
          <a:bodyPr/>
          <a:lstStyle/>
          <a:p>
            <a:r>
              <a:rPr lang="sr-Latn-RS" dirty="0" smtClean="0"/>
              <a:t>Pozivam vas da pogledamo ovu vebstranicu. Kako su neki nastavnici motivisali učenike da uče nove reči:</a:t>
            </a:r>
          </a:p>
          <a:p>
            <a:r>
              <a:rPr lang="en-US" dirty="0" smtClean="0">
                <a:hlinkClick r:id="rId2"/>
              </a:rPr>
              <a:t>https://animoto.com/blog/education/creative-ways-engage-students-video</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LET’S MAKE A PRESENTATION!</a:t>
            </a:r>
            <a:endParaRPr lang="en-US" dirty="0"/>
          </a:p>
        </p:txBody>
      </p:sp>
      <p:sp>
        <p:nvSpPr>
          <p:cNvPr id="3" name="Content Placeholder 2"/>
          <p:cNvSpPr>
            <a:spLocks noGrp="1"/>
          </p:cNvSpPr>
          <p:nvPr>
            <p:ph idx="1"/>
          </p:nvPr>
        </p:nvSpPr>
        <p:spPr/>
        <p:txBody>
          <a:bodyPr/>
          <a:lstStyle/>
          <a:p>
            <a:r>
              <a:rPr lang="sr-Latn-RS" dirty="0" smtClean="0"/>
              <a:t>Ilustrujte po jednu reč. Pokušajte da njeno značenje povežete sa nekom asocijacijom, oblikom slova, igrom boja i slika.</a:t>
            </a:r>
          </a:p>
          <a:p>
            <a:r>
              <a:rPr lang="sr-Latn-RS" dirty="0" smtClean="0"/>
              <a:t>Pokušajmo da stvarno naučimo značenje reči, tj. da ga nikad ne zaboravimo, a isto vreme da se dobro zabavimo</a:t>
            </a:r>
            <a:r>
              <a:rPr lang="sr-Latn-RS" dirty="0" smtClean="0"/>
              <a:t>.</a:t>
            </a:r>
          </a:p>
          <a:p>
            <a:r>
              <a:rPr lang="sr-Latn-RS" dirty="0" smtClean="0"/>
              <a:t>Od vaših crteža pravimo prezentaciju u Power Point i Prezi.</a:t>
            </a:r>
          </a:p>
          <a:p>
            <a:r>
              <a:rPr lang="sr-Latn-RS" smtClean="0"/>
              <a:t>Good luck!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UČENJE STRANOG JEZIKA</a:t>
            </a:r>
            <a:endParaRPr lang="en-US" dirty="0"/>
          </a:p>
        </p:txBody>
      </p:sp>
      <p:sp>
        <p:nvSpPr>
          <p:cNvPr id="3" name="Content Placeholder 2"/>
          <p:cNvSpPr>
            <a:spLocks noGrp="1"/>
          </p:cNvSpPr>
          <p:nvPr>
            <p:ph idx="1"/>
          </p:nvPr>
        </p:nvSpPr>
        <p:spPr/>
        <p:txBody>
          <a:bodyPr>
            <a:normAutofit fontScale="47500" lnSpcReduction="20000"/>
          </a:bodyPr>
          <a:lstStyle/>
          <a:p>
            <a:r>
              <a:rPr lang="en-US" sz="3400" dirty="0" err="1" smtClean="0"/>
              <a:t>Da</a:t>
            </a:r>
            <a:r>
              <a:rPr lang="en-US" sz="3400" dirty="0" smtClean="0"/>
              <a:t> </a:t>
            </a:r>
            <a:r>
              <a:rPr lang="en-US" sz="3400" dirty="0" err="1" smtClean="0"/>
              <a:t>li</a:t>
            </a:r>
            <a:r>
              <a:rPr lang="en-US" sz="3400" dirty="0" smtClean="0"/>
              <a:t> </a:t>
            </a:r>
            <a:r>
              <a:rPr lang="en-US" sz="3400" dirty="0" err="1" smtClean="0"/>
              <a:t>ste</a:t>
            </a:r>
            <a:r>
              <a:rPr lang="en-US" sz="3400" dirty="0" smtClean="0"/>
              <a:t> </a:t>
            </a:r>
            <a:r>
              <a:rPr lang="en-US" sz="3400" dirty="0" err="1" smtClean="0"/>
              <a:t>nekada</a:t>
            </a:r>
            <a:r>
              <a:rPr lang="en-US" sz="3400" dirty="0" smtClean="0"/>
              <a:t> </a:t>
            </a:r>
            <a:r>
              <a:rPr lang="en-US" sz="3400" dirty="0" err="1" smtClean="0"/>
              <a:t>čuli</a:t>
            </a:r>
            <a:r>
              <a:rPr lang="en-US" sz="3400" dirty="0" smtClean="0"/>
              <a:t> </a:t>
            </a:r>
            <a:r>
              <a:rPr lang="en-US" sz="3400" dirty="0" err="1" smtClean="0"/>
              <a:t>za</a:t>
            </a:r>
            <a:r>
              <a:rPr lang="en-US" sz="3400" dirty="0" smtClean="0"/>
              <a:t> </a:t>
            </a:r>
            <a:r>
              <a:rPr lang="en-US" sz="3400" dirty="0" err="1" smtClean="0"/>
              <a:t>termin</a:t>
            </a:r>
            <a:r>
              <a:rPr lang="en-US" sz="3400" dirty="0" smtClean="0"/>
              <a:t> </a:t>
            </a:r>
            <a:r>
              <a:rPr lang="en-US" sz="3400" dirty="0" err="1" smtClean="0"/>
              <a:t>pasivno</a:t>
            </a:r>
            <a:r>
              <a:rPr lang="en-US" sz="3400" dirty="0" smtClean="0"/>
              <a:t> </a:t>
            </a:r>
            <a:r>
              <a:rPr lang="en-US" sz="3400" dirty="0" err="1" smtClean="0"/>
              <a:t>znanje</a:t>
            </a:r>
            <a:r>
              <a:rPr lang="en-US" sz="3400" dirty="0" smtClean="0"/>
              <a:t> </a:t>
            </a:r>
            <a:r>
              <a:rPr lang="en-US" sz="3400" dirty="0" err="1" smtClean="0"/>
              <a:t>stranog</a:t>
            </a:r>
            <a:r>
              <a:rPr lang="en-US" sz="3400" dirty="0" smtClean="0"/>
              <a:t> </a:t>
            </a:r>
            <a:r>
              <a:rPr lang="en-US" sz="3400" dirty="0" err="1" smtClean="0"/>
              <a:t>jezika</a:t>
            </a:r>
            <a:r>
              <a:rPr lang="en-US" sz="3400" dirty="0" smtClean="0"/>
              <a:t>? </a:t>
            </a:r>
            <a:r>
              <a:rPr lang="en-US" sz="3400" dirty="0" err="1" smtClean="0"/>
              <a:t>Da</a:t>
            </a:r>
            <a:r>
              <a:rPr lang="en-US" sz="3400" dirty="0" smtClean="0"/>
              <a:t> </a:t>
            </a:r>
            <a:r>
              <a:rPr lang="en-US" sz="3400" dirty="0" err="1" smtClean="0"/>
              <a:t>li</a:t>
            </a:r>
            <a:r>
              <a:rPr lang="en-US" sz="3400" dirty="0" smtClean="0"/>
              <a:t> </a:t>
            </a:r>
            <a:r>
              <a:rPr lang="en-US" sz="3400" dirty="0" err="1" smtClean="0"/>
              <a:t>znate</a:t>
            </a:r>
            <a:r>
              <a:rPr lang="en-US" sz="3400" dirty="0" smtClean="0"/>
              <a:t> </a:t>
            </a:r>
            <a:r>
              <a:rPr lang="en-US" sz="3400" dirty="0" err="1" smtClean="0"/>
              <a:t>koliko</a:t>
            </a:r>
            <a:r>
              <a:rPr lang="en-US" sz="3400" dirty="0" smtClean="0"/>
              <a:t> je </a:t>
            </a:r>
            <a:r>
              <a:rPr lang="en-US" sz="3400" dirty="0" err="1" smtClean="0"/>
              <a:t>čest</a:t>
            </a:r>
            <a:r>
              <a:rPr lang="en-US" sz="3400" dirty="0" smtClean="0"/>
              <a:t> </a:t>
            </a:r>
            <a:r>
              <a:rPr lang="en-US" sz="3400" dirty="0" err="1" smtClean="0"/>
              <a:t>ovaj</a:t>
            </a:r>
            <a:r>
              <a:rPr lang="en-US" sz="3400" dirty="0" smtClean="0"/>
              <a:t> problem?</a:t>
            </a:r>
          </a:p>
          <a:p>
            <a:r>
              <a:rPr lang="en-US" sz="3400" dirty="0" err="1" smtClean="0"/>
              <a:t>Pasivno</a:t>
            </a:r>
            <a:r>
              <a:rPr lang="en-US" sz="3400" dirty="0" smtClean="0"/>
              <a:t> </a:t>
            </a:r>
            <a:r>
              <a:rPr lang="en-US" sz="3400" dirty="0" err="1" smtClean="0"/>
              <a:t>znanje</a:t>
            </a:r>
            <a:r>
              <a:rPr lang="en-US" sz="3400" dirty="0" smtClean="0"/>
              <a:t> </a:t>
            </a:r>
            <a:r>
              <a:rPr lang="en-US" sz="3400" dirty="0" err="1" smtClean="0"/>
              <a:t>stranog</a:t>
            </a:r>
            <a:r>
              <a:rPr lang="en-US" sz="3400" dirty="0" smtClean="0"/>
              <a:t> </a:t>
            </a:r>
            <a:r>
              <a:rPr lang="en-US" sz="3400" dirty="0" err="1" smtClean="0"/>
              <a:t>jezika</a:t>
            </a:r>
            <a:r>
              <a:rPr lang="en-US" sz="3400" dirty="0" smtClean="0"/>
              <a:t> </a:t>
            </a:r>
            <a:r>
              <a:rPr lang="en-US" sz="3400" dirty="0" err="1" smtClean="0"/>
              <a:t>znači</a:t>
            </a:r>
            <a:r>
              <a:rPr lang="en-US" sz="3400" dirty="0" smtClean="0"/>
              <a:t> </a:t>
            </a:r>
            <a:r>
              <a:rPr lang="en-US" sz="3400" dirty="0" err="1" smtClean="0"/>
              <a:t>da</a:t>
            </a:r>
            <a:r>
              <a:rPr lang="en-US" sz="3400" dirty="0" smtClean="0"/>
              <a:t> se </a:t>
            </a:r>
            <a:r>
              <a:rPr lang="en-US" sz="3400" dirty="0" err="1" smtClean="0"/>
              <a:t>jezik</a:t>
            </a:r>
            <a:r>
              <a:rPr lang="en-US" sz="3400" dirty="0" smtClean="0"/>
              <a:t> </a:t>
            </a:r>
            <a:r>
              <a:rPr lang="en-US" sz="3400" dirty="0" err="1" smtClean="0"/>
              <a:t>uglavnom</a:t>
            </a:r>
            <a:r>
              <a:rPr lang="en-US" sz="3400" dirty="0" smtClean="0"/>
              <a:t> </a:t>
            </a:r>
            <a:r>
              <a:rPr lang="en-US" sz="3400" dirty="0" err="1" smtClean="0"/>
              <a:t>dobro</a:t>
            </a:r>
            <a:r>
              <a:rPr lang="en-US" sz="3400" dirty="0" smtClean="0"/>
              <a:t> </a:t>
            </a:r>
            <a:r>
              <a:rPr lang="en-US" sz="3400" dirty="0" err="1" smtClean="0"/>
              <a:t>razume</a:t>
            </a:r>
            <a:r>
              <a:rPr lang="en-US" sz="3400" dirty="0" smtClean="0"/>
              <a:t>, </a:t>
            </a:r>
            <a:r>
              <a:rPr lang="en-US" sz="3400" dirty="0" err="1" smtClean="0"/>
              <a:t>ali</a:t>
            </a:r>
            <a:r>
              <a:rPr lang="en-US" sz="3400" dirty="0" smtClean="0"/>
              <a:t> ne </a:t>
            </a:r>
            <a:r>
              <a:rPr lang="en-US" sz="3400" dirty="0" err="1" smtClean="0"/>
              <a:t>i</a:t>
            </a:r>
            <a:r>
              <a:rPr lang="en-US" sz="3400" dirty="0" smtClean="0"/>
              <a:t> </a:t>
            </a:r>
            <a:r>
              <a:rPr lang="en-US" sz="3400" dirty="0" err="1" smtClean="0"/>
              <a:t>govori</a:t>
            </a:r>
            <a:r>
              <a:rPr lang="en-US" sz="3400" dirty="0" smtClean="0"/>
              <a:t>, </a:t>
            </a:r>
            <a:r>
              <a:rPr lang="en-US" sz="3400" dirty="0" err="1" smtClean="0"/>
              <a:t>čita</a:t>
            </a:r>
            <a:r>
              <a:rPr lang="en-US" sz="3400" dirty="0" smtClean="0"/>
              <a:t> </a:t>
            </a:r>
            <a:r>
              <a:rPr lang="en-US" sz="3400" dirty="0" err="1" smtClean="0"/>
              <a:t>ili</a:t>
            </a:r>
            <a:r>
              <a:rPr lang="en-US" sz="3400" dirty="0" smtClean="0"/>
              <a:t> </a:t>
            </a:r>
            <a:r>
              <a:rPr lang="en-US" sz="3400" dirty="0" err="1" smtClean="0"/>
              <a:t>piše</a:t>
            </a:r>
            <a:r>
              <a:rPr lang="en-US" sz="3400" dirty="0" smtClean="0"/>
              <a:t>. </a:t>
            </a:r>
          </a:p>
          <a:p>
            <a:r>
              <a:rPr lang="en-US" sz="3400" dirty="0" smtClean="0"/>
              <a:t>,,</a:t>
            </a:r>
            <a:r>
              <a:rPr lang="en-US" sz="3400" dirty="0" err="1" smtClean="0"/>
              <a:t>Nikako</a:t>
            </a:r>
            <a:r>
              <a:rPr lang="en-US" sz="3400" dirty="0" smtClean="0"/>
              <a:t> </a:t>
            </a:r>
            <a:r>
              <a:rPr lang="en-US" sz="3400" dirty="0" err="1" smtClean="0"/>
              <a:t>ovaj</a:t>
            </a:r>
            <a:r>
              <a:rPr lang="en-US" sz="3400" dirty="0" smtClean="0"/>
              <a:t> </a:t>
            </a:r>
            <a:r>
              <a:rPr lang="en-US" sz="3400" dirty="0" err="1" smtClean="0"/>
              <a:t>engleski</a:t>
            </a:r>
            <a:r>
              <a:rPr lang="en-US" sz="3400" dirty="0" smtClean="0"/>
              <a:t> </a:t>
            </a:r>
            <a:r>
              <a:rPr lang="en-US" sz="3400" dirty="0" err="1" smtClean="0"/>
              <a:t>da</a:t>
            </a:r>
            <a:r>
              <a:rPr lang="en-US" sz="3400" dirty="0" smtClean="0"/>
              <a:t> </a:t>
            </a:r>
            <a:r>
              <a:rPr lang="en-US" sz="3400" dirty="0" err="1" smtClean="0"/>
              <a:t>naučim</a:t>
            </a:r>
            <a:r>
              <a:rPr lang="en-US" sz="3400" dirty="0" smtClean="0"/>
              <a:t>, </a:t>
            </a:r>
            <a:r>
              <a:rPr lang="en-US" sz="3400" dirty="0" err="1" smtClean="0"/>
              <a:t>ali</a:t>
            </a:r>
            <a:r>
              <a:rPr lang="en-US" sz="3400" dirty="0" smtClean="0"/>
              <a:t> </a:t>
            </a:r>
            <a:r>
              <a:rPr lang="en-US" sz="3400" dirty="0" err="1" smtClean="0"/>
              <a:t>moram</a:t>
            </a:r>
            <a:r>
              <a:rPr lang="en-US" sz="3400" dirty="0" smtClean="0"/>
              <a:t> </a:t>
            </a:r>
            <a:r>
              <a:rPr lang="en-US" sz="3400" dirty="0" err="1" smtClean="0"/>
              <a:t>ga</a:t>
            </a:r>
            <a:r>
              <a:rPr lang="en-US" sz="3400" dirty="0" smtClean="0"/>
              <a:t> </a:t>
            </a:r>
            <a:r>
              <a:rPr lang="en-US" sz="3400" dirty="0" err="1" smtClean="0"/>
              <a:t>jednom</a:t>
            </a:r>
            <a:r>
              <a:rPr lang="en-US" sz="3400" dirty="0" smtClean="0"/>
              <a:t> </a:t>
            </a:r>
            <a:r>
              <a:rPr lang="en-US" sz="3400" dirty="0" err="1" smtClean="0"/>
              <a:t>progovoriti</a:t>
            </a:r>
            <a:r>
              <a:rPr lang="en-US" sz="3400" dirty="0" smtClean="0"/>
              <a:t>, </a:t>
            </a:r>
            <a:r>
              <a:rPr lang="en-US" sz="3400" dirty="0" err="1" smtClean="0"/>
              <a:t>mislim</a:t>
            </a:r>
            <a:r>
              <a:rPr lang="en-US" sz="3400" dirty="0" smtClean="0"/>
              <a:t> </a:t>
            </a:r>
            <a:r>
              <a:rPr lang="en-US" sz="3400" dirty="0" err="1" smtClean="0"/>
              <a:t>ja</a:t>
            </a:r>
            <a:r>
              <a:rPr lang="en-US" sz="3400" dirty="0" smtClean="0"/>
              <a:t> </a:t>
            </a:r>
            <a:r>
              <a:rPr lang="en-US" sz="3400" dirty="0" err="1" smtClean="0"/>
              <a:t>razumem</a:t>
            </a:r>
            <a:r>
              <a:rPr lang="en-US" sz="3400" dirty="0" smtClean="0"/>
              <a:t>, </a:t>
            </a:r>
            <a:r>
              <a:rPr lang="en-US" sz="3400" dirty="0" err="1" smtClean="0"/>
              <a:t>sve</a:t>
            </a:r>
            <a:r>
              <a:rPr lang="en-US" sz="3400" dirty="0" smtClean="0"/>
              <a:t> </a:t>
            </a:r>
            <a:r>
              <a:rPr lang="en-US" sz="3400" dirty="0" err="1" smtClean="0"/>
              <a:t>razumem</a:t>
            </a:r>
            <a:r>
              <a:rPr lang="en-US" sz="3400" dirty="0" smtClean="0"/>
              <a:t>, </a:t>
            </a:r>
            <a:r>
              <a:rPr lang="en-US" sz="3400" dirty="0" err="1" smtClean="0"/>
              <a:t>ali</a:t>
            </a:r>
            <a:r>
              <a:rPr lang="en-US" sz="3400" dirty="0" smtClean="0"/>
              <a:t> </a:t>
            </a:r>
            <a:r>
              <a:rPr lang="en-US" sz="3400" dirty="0" err="1" smtClean="0"/>
              <a:t>kada</a:t>
            </a:r>
            <a:r>
              <a:rPr lang="en-US" sz="3400" dirty="0" smtClean="0"/>
              <a:t> </a:t>
            </a:r>
            <a:r>
              <a:rPr lang="en-US" sz="3400" dirty="0" err="1" smtClean="0"/>
              <a:t>treba</a:t>
            </a:r>
            <a:r>
              <a:rPr lang="en-US" sz="3400" dirty="0" smtClean="0"/>
              <a:t> </a:t>
            </a:r>
            <a:r>
              <a:rPr lang="en-US" sz="3400" dirty="0" err="1" smtClean="0"/>
              <a:t>da</a:t>
            </a:r>
            <a:r>
              <a:rPr lang="en-US" sz="3400" dirty="0" smtClean="0"/>
              <a:t> </a:t>
            </a:r>
            <a:r>
              <a:rPr lang="en-US" sz="3400" dirty="0" err="1" smtClean="0"/>
              <a:t>pričam</a:t>
            </a:r>
            <a:r>
              <a:rPr lang="en-US" sz="3400" dirty="0" smtClean="0"/>
              <a:t> </a:t>
            </a:r>
            <a:r>
              <a:rPr lang="en-US" sz="3400" dirty="0" err="1" smtClean="0"/>
              <a:t>onda</a:t>
            </a:r>
            <a:r>
              <a:rPr lang="en-US" sz="3400" dirty="0" smtClean="0"/>
              <a:t> </a:t>
            </a:r>
            <a:r>
              <a:rPr lang="en-US" sz="3400" dirty="0" err="1" smtClean="0"/>
              <a:t>nastaje</a:t>
            </a:r>
            <a:r>
              <a:rPr lang="en-US" sz="3400" dirty="0" smtClean="0"/>
              <a:t> problem. </a:t>
            </a:r>
            <a:r>
              <a:rPr lang="en-US" sz="3400" dirty="0" err="1" smtClean="0"/>
              <a:t>Kako</a:t>
            </a:r>
            <a:r>
              <a:rPr lang="en-US" sz="3400" dirty="0" smtClean="0"/>
              <a:t> je </a:t>
            </a:r>
            <a:r>
              <a:rPr lang="en-US" sz="3400" dirty="0" err="1" smtClean="0"/>
              <a:t>moguće</a:t>
            </a:r>
            <a:r>
              <a:rPr lang="en-US" sz="3400" dirty="0" smtClean="0"/>
              <a:t> </a:t>
            </a:r>
            <a:r>
              <a:rPr lang="en-US" sz="3400" dirty="0" err="1" smtClean="0"/>
              <a:t>da</a:t>
            </a:r>
            <a:r>
              <a:rPr lang="en-US" sz="3400" dirty="0" smtClean="0"/>
              <a:t> </a:t>
            </a:r>
            <a:r>
              <a:rPr lang="en-US" sz="3400" dirty="0" err="1" smtClean="0"/>
              <a:t>odličnom</a:t>
            </a:r>
            <a:r>
              <a:rPr lang="en-US" sz="3400" dirty="0" smtClean="0"/>
              <a:t> </a:t>
            </a:r>
            <a:r>
              <a:rPr lang="en-US" sz="3400" dirty="0" err="1" smtClean="0"/>
              <a:t>razumem</a:t>
            </a:r>
            <a:r>
              <a:rPr lang="en-US" sz="3400" dirty="0" smtClean="0"/>
              <a:t>, a ne </a:t>
            </a:r>
            <a:r>
              <a:rPr lang="en-US" sz="3400" dirty="0" err="1" smtClean="0"/>
              <a:t>znam</a:t>
            </a:r>
            <a:r>
              <a:rPr lang="en-US" sz="3400" dirty="0" smtClean="0"/>
              <a:t> </a:t>
            </a:r>
            <a:r>
              <a:rPr lang="en-US" sz="3400" dirty="0" err="1" smtClean="0"/>
              <a:t>da</a:t>
            </a:r>
            <a:r>
              <a:rPr lang="en-US" sz="3400" dirty="0" smtClean="0"/>
              <a:t> </a:t>
            </a:r>
            <a:r>
              <a:rPr lang="en-US" sz="3400" dirty="0" err="1" smtClean="0"/>
              <a:t>pričam</a:t>
            </a:r>
            <a:r>
              <a:rPr lang="en-US" sz="3400" dirty="0" smtClean="0"/>
              <a:t>?’’</a:t>
            </a:r>
          </a:p>
          <a:p>
            <a:r>
              <a:rPr lang="en-US" sz="3400" dirty="0" smtClean="0"/>
              <a:t>,,</a:t>
            </a:r>
            <a:r>
              <a:rPr lang="en-US" sz="3400" dirty="0" err="1" smtClean="0"/>
              <a:t>Celi</a:t>
            </a:r>
            <a:r>
              <a:rPr lang="en-US" sz="3400" dirty="0" smtClean="0"/>
              <a:t> </a:t>
            </a:r>
            <a:r>
              <a:rPr lang="en-US" sz="3400" dirty="0" err="1" smtClean="0"/>
              <a:t>život</a:t>
            </a:r>
            <a:r>
              <a:rPr lang="en-US" sz="3400" dirty="0" smtClean="0"/>
              <a:t> </a:t>
            </a:r>
            <a:r>
              <a:rPr lang="en-US" sz="3400" dirty="0" err="1" smtClean="0"/>
              <a:t>slušam</a:t>
            </a:r>
            <a:r>
              <a:rPr lang="en-US" sz="3400" dirty="0" smtClean="0"/>
              <a:t> </a:t>
            </a:r>
            <a:r>
              <a:rPr lang="en-US" sz="3400" dirty="0" err="1" smtClean="0"/>
              <a:t>taj</a:t>
            </a:r>
            <a:r>
              <a:rPr lang="en-US" sz="3400" dirty="0" smtClean="0"/>
              <a:t> </a:t>
            </a:r>
            <a:r>
              <a:rPr lang="en-US" sz="3400" dirty="0" err="1" smtClean="0"/>
              <a:t>engleski</a:t>
            </a:r>
            <a:r>
              <a:rPr lang="en-US" sz="3400" dirty="0" smtClean="0"/>
              <a:t>, </a:t>
            </a:r>
            <a:r>
              <a:rPr lang="en-US" sz="3400" dirty="0" err="1" smtClean="0"/>
              <a:t>gledam</a:t>
            </a:r>
            <a:r>
              <a:rPr lang="en-US" sz="3400" dirty="0" smtClean="0"/>
              <a:t> </a:t>
            </a:r>
            <a:r>
              <a:rPr lang="en-US" sz="3400" dirty="0" err="1" smtClean="0"/>
              <a:t>stalno</a:t>
            </a:r>
            <a:r>
              <a:rPr lang="en-US" sz="3400" dirty="0" smtClean="0"/>
              <a:t> </a:t>
            </a:r>
            <a:r>
              <a:rPr lang="en-US" sz="3400" dirty="0" err="1" smtClean="0"/>
              <a:t>filmove</a:t>
            </a:r>
            <a:r>
              <a:rPr lang="en-US" sz="3400" dirty="0" smtClean="0"/>
              <a:t>, </a:t>
            </a:r>
            <a:r>
              <a:rPr lang="en-US" sz="3400" dirty="0" err="1" smtClean="0"/>
              <a:t>serije</a:t>
            </a:r>
            <a:r>
              <a:rPr lang="en-US" sz="3400" dirty="0" smtClean="0"/>
              <a:t> </a:t>
            </a:r>
            <a:r>
              <a:rPr lang="en-US" sz="3400" dirty="0" err="1" smtClean="0"/>
              <a:t>i</a:t>
            </a:r>
            <a:r>
              <a:rPr lang="en-US" sz="3400" dirty="0" smtClean="0"/>
              <a:t> </a:t>
            </a:r>
            <a:r>
              <a:rPr lang="en-US" sz="3400" dirty="0" err="1" smtClean="0"/>
              <a:t>slušam</a:t>
            </a:r>
            <a:r>
              <a:rPr lang="en-US" sz="3400" dirty="0" smtClean="0"/>
              <a:t> </a:t>
            </a:r>
            <a:r>
              <a:rPr lang="en-US" sz="3400" dirty="0" err="1" smtClean="0"/>
              <a:t>muziku</a:t>
            </a:r>
            <a:r>
              <a:rPr lang="en-US" sz="3400" dirty="0" smtClean="0"/>
              <a:t>, </a:t>
            </a:r>
            <a:r>
              <a:rPr lang="en-US" sz="3400" dirty="0" err="1" smtClean="0"/>
              <a:t>ali</a:t>
            </a:r>
            <a:r>
              <a:rPr lang="en-US" sz="3400" dirty="0" smtClean="0"/>
              <a:t> </a:t>
            </a:r>
            <a:r>
              <a:rPr lang="en-US" sz="3400" dirty="0" err="1" smtClean="0"/>
              <a:t>nikad</a:t>
            </a:r>
            <a:r>
              <a:rPr lang="en-US" sz="3400" dirty="0" smtClean="0"/>
              <a:t> </a:t>
            </a:r>
            <a:r>
              <a:rPr lang="en-US" sz="3400" dirty="0" err="1" smtClean="0"/>
              <a:t>nisam</a:t>
            </a:r>
            <a:r>
              <a:rPr lang="en-US" sz="3400" dirty="0" smtClean="0"/>
              <a:t> </a:t>
            </a:r>
            <a:r>
              <a:rPr lang="en-US" sz="3400" dirty="0" err="1" smtClean="0"/>
              <a:t>mogao</a:t>
            </a:r>
            <a:r>
              <a:rPr lang="en-US" sz="3400" dirty="0" smtClean="0"/>
              <a:t> </a:t>
            </a:r>
            <a:r>
              <a:rPr lang="en-US" sz="3400" dirty="0" err="1" smtClean="0"/>
              <a:t>da</a:t>
            </a:r>
            <a:r>
              <a:rPr lang="en-US" sz="3400" dirty="0" smtClean="0"/>
              <a:t> </a:t>
            </a:r>
            <a:r>
              <a:rPr lang="en-US" sz="3400" dirty="0" err="1" smtClean="0"/>
              <a:t>ga</a:t>
            </a:r>
            <a:r>
              <a:rPr lang="en-US" sz="3400" dirty="0" smtClean="0"/>
              <a:t> </a:t>
            </a:r>
            <a:r>
              <a:rPr lang="en-US" sz="3400" dirty="0" err="1" smtClean="0"/>
              <a:t>pričam</a:t>
            </a:r>
            <a:r>
              <a:rPr lang="en-US" sz="3400" dirty="0" smtClean="0"/>
              <a:t>, </a:t>
            </a:r>
            <a:r>
              <a:rPr lang="en-US" sz="3400" dirty="0" err="1" smtClean="0"/>
              <a:t>konverzacija</a:t>
            </a:r>
            <a:r>
              <a:rPr lang="en-US" sz="3400" dirty="0" smtClean="0"/>
              <a:t> mi je </a:t>
            </a:r>
            <a:r>
              <a:rPr lang="en-US" sz="3400" dirty="0" err="1" smtClean="0"/>
              <a:t>veoma</a:t>
            </a:r>
            <a:r>
              <a:rPr lang="en-US" sz="3400" dirty="0" smtClean="0"/>
              <a:t> </a:t>
            </a:r>
            <a:r>
              <a:rPr lang="en-US" sz="3400" dirty="0" err="1" smtClean="0"/>
              <a:t>loša</a:t>
            </a:r>
            <a:r>
              <a:rPr lang="en-US" sz="3400" dirty="0" smtClean="0"/>
              <a:t>.’’</a:t>
            </a:r>
          </a:p>
          <a:p>
            <a:r>
              <a:rPr lang="en-US" sz="3400" dirty="0" err="1" smtClean="0"/>
              <a:t>Da</a:t>
            </a:r>
            <a:r>
              <a:rPr lang="en-US" sz="3400" dirty="0" smtClean="0"/>
              <a:t> </a:t>
            </a:r>
            <a:r>
              <a:rPr lang="en-US" sz="3400" dirty="0" err="1" smtClean="0"/>
              <a:t>li</a:t>
            </a:r>
            <a:r>
              <a:rPr lang="en-US" sz="3400" dirty="0" smtClean="0"/>
              <a:t> se </a:t>
            </a:r>
            <a:r>
              <a:rPr lang="en-US" sz="3400" dirty="0" err="1" smtClean="0"/>
              <a:t>pronalazite</a:t>
            </a:r>
            <a:r>
              <a:rPr lang="en-US" sz="3400" dirty="0" smtClean="0"/>
              <a:t> u </a:t>
            </a:r>
            <a:r>
              <a:rPr lang="en-US" sz="3400" dirty="0" err="1" smtClean="0"/>
              <a:t>ovim</a:t>
            </a:r>
            <a:r>
              <a:rPr lang="en-US" sz="3400" dirty="0" smtClean="0"/>
              <a:t> </a:t>
            </a:r>
            <a:r>
              <a:rPr lang="en-US" sz="3400" dirty="0" err="1" smtClean="0"/>
              <a:t>primerima</a:t>
            </a:r>
            <a:r>
              <a:rPr lang="en-US" sz="3400" dirty="0" smtClean="0"/>
              <a:t>?</a:t>
            </a:r>
          </a:p>
          <a:p>
            <a:r>
              <a:rPr lang="en-US" sz="3400" dirty="0" err="1" smtClean="0"/>
              <a:t>Verujem</a:t>
            </a:r>
            <a:r>
              <a:rPr lang="en-US" sz="3400" dirty="0" smtClean="0"/>
              <a:t> </a:t>
            </a:r>
            <a:r>
              <a:rPr lang="en-US" sz="3400" dirty="0" err="1" smtClean="0"/>
              <a:t>da</a:t>
            </a:r>
            <a:r>
              <a:rPr lang="en-US" sz="3400" dirty="0" smtClean="0"/>
              <a:t> </a:t>
            </a:r>
            <a:r>
              <a:rPr lang="en-US" sz="3400" dirty="0" err="1" smtClean="0"/>
              <a:t>većina</a:t>
            </a:r>
            <a:r>
              <a:rPr lang="en-US" sz="3400" dirty="0" smtClean="0"/>
              <a:t> vas </a:t>
            </a:r>
            <a:r>
              <a:rPr lang="en-US" sz="3400" dirty="0" err="1" smtClean="0"/>
              <a:t>da</a:t>
            </a:r>
            <a:r>
              <a:rPr lang="en-US" sz="3400" dirty="0" smtClean="0"/>
              <a:t>.</a:t>
            </a:r>
          </a:p>
          <a:p>
            <a:r>
              <a:rPr lang="en-US" sz="3400" dirty="0" err="1" smtClean="0"/>
              <a:t>Ovaj</a:t>
            </a:r>
            <a:r>
              <a:rPr lang="en-US" sz="3400" dirty="0" smtClean="0"/>
              <a:t> problem </a:t>
            </a:r>
            <a:r>
              <a:rPr lang="en-US" sz="3400" dirty="0" err="1" smtClean="0"/>
              <a:t>nastaje</a:t>
            </a:r>
            <a:r>
              <a:rPr lang="en-US" sz="3400" dirty="0" smtClean="0"/>
              <a:t> </a:t>
            </a:r>
            <a:r>
              <a:rPr lang="en-US" sz="3400" dirty="0" err="1" smtClean="0"/>
              <a:t>usled</a:t>
            </a:r>
            <a:r>
              <a:rPr lang="en-US" sz="3400" dirty="0" smtClean="0"/>
              <a:t> </a:t>
            </a:r>
            <a:r>
              <a:rPr lang="en-US" sz="3400" dirty="0" err="1" smtClean="0"/>
              <a:t>neadekvatnog</a:t>
            </a:r>
            <a:r>
              <a:rPr lang="en-US" sz="3400" dirty="0" smtClean="0"/>
              <a:t> </a:t>
            </a:r>
            <a:r>
              <a:rPr lang="en-US" sz="3400" dirty="0" err="1" smtClean="0"/>
              <a:t>učenja</a:t>
            </a:r>
            <a:r>
              <a:rPr lang="en-US" sz="3400" dirty="0" smtClean="0"/>
              <a:t> </a:t>
            </a:r>
            <a:r>
              <a:rPr lang="en-US" sz="3400" dirty="0" err="1" smtClean="0"/>
              <a:t>jezika</a:t>
            </a:r>
            <a:r>
              <a:rPr lang="en-US" sz="3400" dirty="0" smtClean="0"/>
              <a:t>, </a:t>
            </a:r>
            <a:r>
              <a:rPr lang="en-US" sz="3400" dirty="0" err="1" smtClean="0"/>
              <a:t>koji</a:t>
            </a:r>
            <a:r>
              <a:rPr lang="en-US" sz="3400" dirty="0" smtClean="0"/>
              <a:t> </a:t>
            </a:r>
            <a:r>
              <a:rPr lang="en-US" sz="3400" dirty="0" err="1" smtClean="0"/>
              <a:t>leži</a:t>
            </a:r>
            <a:r>
              <a:rPr lang="en-US" sz="3400" dirty="0" smtClean="0"/>
              <a:t> u </a:t>
            </a:r>
            <a:r>
              <a:rPr lang="en-US" sz="3400" dirty="0" err="1" smtClean="0"/>
              <a:t>forsiranom</a:t>
            </a:r>
            <a:r>
              <a:rPr lang="en-US" sz="3400" dirty="0" smtClean="0"/>
              <a:t> </a:t>
            </a:r>
            <a:r>
              <a:rPr lang="en-US" sz="3400" dirty="0" err="1" smtClean="0"/>
              <a:t>učenju</a:t>
            </a:r>
            <a:r>
              <a:rPr lang="en-US" sz="3400" dirty="0" smtClean="0"/>
              <a:t> </a:t>
            </a:r>
            <a:r>
              <a:rPr lang="en-US" sz="3400" dirty="0" err="1" smtClean="0"/>
              <a:t>gramatike</a:t>
            </a:r>
            <a:r>
              <a:rPr lang="en-US" sz="3400" dirty="0" smtClean="0"/>
              <a:t>, </a:t>
            </a:r>
            <a:r>
              <a:rPr lang="en-US" sz="3400" dirty="0" err="1" smtClean="0"/>
              <a:t>slaboj</a:t>
            </a:r>
            <a:r>
              <a:rPr lang="en-US" sz="3400" dirty="0" smtClean="0"/>
              <a:t> </a:t>
            </a:r>
            <a:r>
              <a:rPr lang="en-US" sz="3400" dirty="0" err="1" smtClean="0"/>
              <a:t>konverzaciji</a:t>
            </a:r>
            <a:r>
              <a:rPr lang="en-US" sz="3400" dirty="0" smtClean="0"/>
              <a:t>, </a:t>
            </a:r>
            <a:r>
              <a:rPr lang="en-US" sz="3400" dirty="0" err="1" smtClean="0"/>
              <a:t>straha</a:t>
            </a:r>
            <a:r>
              <a:rPr lang="en-US" sz="3400" dirty="0" smtClean="0"/>
              <a:t> </a:t>
            </a:r>
            <a:r>
              <a:rPr lang="en-US" sz="3400" dirty="0" err="1" smtClean="0"/>
              <a:t>od</a:t>
            </a:r>
            <a:r>
              <a:rPr lang="en-US" sz="3400" dirty="0" smtClean="0"/>
              <a:t> </a:t>
            </a:r>
            <a:r>
              <a:rPr lang="en-US" sz="3400" dirty="0" err="1" smtClean="0"/>
              <a:t>grešaka</a:t>
            </a:r>
            <a:r>
              <a:rPr lang="en-US" sz="3400" dirty="0" smtClean="0"/>
              <a:t> </a:t>
            </a:r>
            <a:r>
              <a:rPr lang="en-US" sz="3400" dirty="0" err="1" smtClean="0"/>
              <a:t>i</a:t>
            </a:r>
            <a:r>
              <a:rPr lang="en-US" sz="3400" dirty="0" smtClean="0"/>
              <a:t> </a:t>
            </a:r>
            <a:r>
              <a:rPr lang="en-US" sz="3400" dirty="0" err="1" smtClean="0"/>
              <a:t>kratkim</a:t>
            </a:r>
            <a:r>
              <a:rPr lang="en-US" sz="3400" dirty="0" smtClean="0"/>
              <a:t> </a:t>
            </a:r>
            <a:r>
              <a:rPr lang="en-US" sz="3400" dirty="0" err="1" smtClean="0"/>
              <a:t>periodičnim</a:t>
            </a:r>
            <a:r>
              <a:rPr lang="en-US" sz="3400" dirty="0" smtClean="0"/>
              <a:t> </a:t>
            </a:r>
            <a:r>
              <a:rPr lang="en-US" sz="3400" dirty="0" err="1" smtClean="0"/>
              <a:t>učenjima</a:t>
            </a:r>
            <a:r>
              <a:rPr lang="en-US" sz="3400" dirty="0" smtClean="0"/>
              <a:t> </a:t>
            </a:r>
            <a:r>
              <a:rPr lang="en-US" sz="3400" dirty="0" err="1" smtClean="0"/>
              <a:t>jezika</a:t>
            </a:r>
            <a:r>
              <a:rPr lang="en-US" sz="3400" dirty="0" smtClean="0"/>
              <a:t>. </a:t>
            </a:r>
            <a:r>
              <a:rPr lang="en-US" sz="3400" dirty="0" err="1" smtClean="0"/>
              <a:t>Ljudi</a:t>
            </a:r>
            <a:r>
              <a:rPr lang="en-US" sz="3400" dirty="0" smtClean="0"/>
              <a:t> se </a:t>
            </a:r>
            <a:r>
              <a:rPr lang="en-US" sz="3400" dirty="0" err="1" smtClean="0"/>
              <a:t>uglavnom</a:t>
            </a:r>
            <a:r>
              <a:rPr lang="en-US" sz="3400" dirty="0" smtClean="0"/>
              <a:t> </a:t>
            </a:r>
            <a:r>
              <a:rPr lang="en-US" sz="3400" dirty="0" err="1" smtClean="0"/>
              <a:t>plaše</a:t>
            </a:r>
            <a:r>
              <a:rPr lang="en-US" sz="3400" dirty="0" smtClean="0"/>
              <a:t> </a:t>
            </a:r>
            <a:r>
              <a:rPr lang="en-US" sz="3400" dirty="0" err="1" smtClean="0"/>
              <a:t>da</a:t>
            </a:r>
            <a:r>
              <a:rPr lang="en-US" sz="3400" dirty="0" smtClean="0"/>
              <a:t> </a:t>
            </a:r>
            <a:r>
              <a:rPr lang="en-US" sz="3400" dirty="0" err="1" smtClean="0"/>
              <a:t>slobodno</a:t>
            </a:r>
            <a:r>
              <a:rPr lang="en-US" sz="3400" dirty="0" smtClean="0"/>
              <a:t> </a:t>
            </a:r>
            <a:r>
              <a:rPr lang="en-US" sz="3400" dirty="0" err="1" smtClean="0"/>
              <a:t>govore</a:t>
            </a:r>
            <a:r>
              <a:rPr lang="en-US" sz="3400" dirty="0" smtClean="0"/>
              <a:t> </a:t>
            </a:r>
            <a:r>
              <a:rPr lang="en-US" sz="3400" dirty="0" err="1" smtClean="0"/>
              <a:t>strani</a:t>
            </a:r>
            <a:r>
              <a:rPr lang="en-US" sz="3400" dirty="0" smtClean="0"/>
              <a:t> </a:t>
            </a:r>
            <a:r>
              <a:rPr lang="en-US" sz="3400" dirty="0" err="1" smtClean="0"/>
              <a:t>jezik</a:t>
            </a:r>
            <a:r>
              <a:rPr lang="en-US" sz="3400" dirty="0" smtClean="0"/>
              <a:t>, </a:t>
            </a:r>
            <a:r>
              <a:rPr lang="en-US" sz="3400" dirty="0" err="1" smtClean="0"/>
              <a:t>uvek</a:t>
            </a:r>
            <a:r>
              <a:rPr lang="en-US" sz="3400" dirty="0" smtClean="0"/>
              <a:t> </a:t>
            </a:r>
            <a:r>
              <a:rPr lang="en-US" sz="3400" dirty="0" err="1" smtClean="0"/>
              <a:t>prvo</a:t>
            </a:r>
            <a:r>
              <a:rPr lang="en-US" sz="3400" dirty="0" smtClean="0"/>
              <a:t> u </a:t>
            </a:r>
            <a:r>
              <a:rPr lang="en-US" sz="3400" dirty="0" err="1" smtClean="0"/>
              <a:t>glavi</a:t>
            </a:r>
            <a:r>
              <a:rPr lang="en-US" sz="3400" dirty="0" smtClean="0"/>
              <a:t> </a:t>
            </a:r>
            <a:r>
              <a:rPr lang="en-US" sz="3400" dirty="0" err="1" smtClean="0"/>
              <a:t>razmišljaju</a:t>
            </a:r>
            <a:r>
              <a:rPr lang="en-US" sz="3400" dirty="0" smtClean="0"/>
              <a:t> o </a:t>
            </a:r>
            <a:r>
              <a:rPr lang="en-US" sz="3400" dirty="0" err="1" smtClean="0"/>
              <a:t>svim</a:t>
            </a:r>
            <a:r>
              <a:rPr lang="en-US" sz="3400" dirty="0" smtClean="0"/>
              <a:t> </a:t>
            </a:r>
            <a:r>
              <a:rPr lang="en-US" sz="3400" dirty="0" err="1" smtClean="0"/>
              <a:t>gramatičkim</a:t>
            </a:r>
            <a:r>
              <a:rPr lang="en-US" sz="3400" dirty="0" smtClean="0"/>
              <a:t> </a:t>
            </a:r>
            <a:r>
              <a:rPr lang="en-US" sz="3400" dirty="0" err="1" smtClean="0"/>
              <a:t>pravilima</a:t>
            </a:r>
            <a:r>
              <a:rPr lang="en-US" sz="3400" dirty="0" smtClean="0"/>
              <a:t>, </a:t>
            </a:r>
            <a:r>
              <a:rPr lang="en-US" sz="3400" dirty="0" err="1" smtClean="0"/>
              <a:t>preslišavaju</a:t>
            </a:r>
            <a:r>
              <a:rPr lang="en-US" sz="3400" dirty="0" smtClean="0"/>
              <a:t> se - </a:t>
            </a:r>
            <a:r>
              <a:rPr lang="en-US" sz="3400" dirty="0" err="1" smtClean="0"/>
              <a:t>da</a:t>
            </a:r>
            <a:r>
              <a:rPr lang="en-US" sz="3400" dirty="0" smtClean="0"/>
              <a:t> </a:t>
            </a:r>
            <a:r>
              <a:rPr lang="en-US" sz="3400" dirty="0" err="1" smtClean="0"/>
              <a:t>li</a:t>
            </a:r>
            <a:r>
              <a:rPr lang="en-US" sz="3400" dirty="0" smtClean="0"/>
              <a:t> </a:t>
            </a:r>
            <a:r>
              <a:rPr lang="en-US" sz="3400" dirty="0" err="1" smtClean="0"/>
              <a:t>treba</a:t>
            </a:r>
            <a:r>
              <a:rPr lang="en-US" sz="3400" dirty="0" smtClean="0"/>
              <a:t> </a:t>
            </a:r>
            <a:r>
              <a:rPr lang="en-US" sz="3400" dirty="0" err="1" smtClean="0"/>
              <a:t>reći</a:t>
            </a:r>
            <a:r>
              <a:rPr lang="en-US" sz="3400" dirty="0" smtClean="0"/>
              <a:t> </a:t>
            </a:r>
            <a:r>
              <a:rPr lang="en-US" sz="3400" dirty="0" err="1" smtClean="0"/>
              <a:t>ovako</a:t>
            </a:r>
            <a:r>
              <a:rPr lang="en-US" sz="3400" dirty="0" smtClean="0"/>
              <a:t> </a:t>
            </a:r>
            <a:r>
              <a:rPr lang="en-US" sz="3400" dirty="0" err="1" smtClean="0"/>
              <a:t>ili</a:t>
            </a:r>
            <a:r>
              <a:rPr lang="en-US" sz="3400" dirty="0" smtClean="0"/>
              <a:t> </a:t>
            </a:r>
            <a:r>
              <a:rPr lang="en-US" sz="3400" dirty="0" err="1" smtClean="0"/>
              <a:t>možda</a:t>
            </a:r>
            <a:r>
              <a:rPr lang="en-US" sz="3400" dirty="0" smtClean="0"/>
              <a:t> ne... </a:t>
            </a:r>
            <a:r>
              <a:rPr lang="en-US" sz="3400" dirty="0" err="1" smtClean="0"/>
              <a:t>Zapravo</a:t>
            </a:r>
            <a:r>
              <a:rPr lang="en-US" sz="3400" dirty="0" smtClean="0"/>
              <a:t> </a:t>
            </a:r>
            <a:r>
              <a:rPr lang="en-US" sz="3400" dirty="0" err="1" smtClean="0"/>
              <a:t>bitno</a:t>
            </a:r>
            <a:r>
              <a:rPr lang="en-US" sz="3400" dirty="0" smtClean="0"/>
              <a:t> je </a:t>
            </a:r>
            <a:r>
              <a:rPr lang="en-US" sz="3400" dirty="0" err="1" smtClean="0"/>
              <a:t>samo</a:t>
            </a:r>
            <a:r>
              <a:rPr lang="en-US" sz="3400" dirty="0" smtClean="0"/>
              <a:t> </a:t>
            </a:r>
            <a:r>
              <a:rPr lang="en-US" sz="3400" dirty="0" err="1" smtClean="0"/>
              <a:t>pričati</a:t>
            </a:r>
            <a:r>
              <a:rPr lang="en-US" sz="3400" dirty="0" smtClean="0"/>
              <a:t> – </a:t>
            </a:r>
            <a:r>
              <a:rPr lang="en-US" sz="3400" dirty="0" err="1" smtClean="0"/>
              <a:t>jer</a:t>
            </a:r>
            <a:r>
              <a:rPr lang="en-US" sz="3400" dirty="0" smtClean="0"/>
              <a:t> </a:t>
            </a:r>
            <a:r>
              <a:rPr lang="en-US" sz="3400" dirty="0" err="1" smtClean="0"/>
              <a:t>kada</a:t>
            </a:r>
            <a:r>
              <a:rPr lang="en-US" sz="3400" dirty="0" smtClean="0"/>
              <a:t> </a:t>
            </a:r>
            <a:r>
              <a:rPr lang="en-US" sz="3400" dirty="0" err="1" smtClean="0"/>
              <a:t>jezik</a:t>
            </a:r>
            <a:r>
              <a:rPr lang="en-US" sz="3400" dirty="0" smtClean="0"/>
              <a:t> </a:t>
            </a:r>
            <a:r>
              <a:rPr lang="en-US" sz="3400" dirty="0" err="1" smtClean="0"/>
              <a:t>koristite</a:t>
            </a:r>
            <a:r>
              <a:rPr lang="en-US" sz="3400" dirty="0" smtClean="0"/>
              <a:t>, </a:t>
            </a:r>
            <a:r>
              <a:rPr lang="en-US" sz="3400" dirty="0" err="1" smtClean="0"/>
              <a:t>kada</a:t>
            </a:r>
            <a:r>
              <a:rPr lang="en-US" sz="3400" dirty="0" smtClean="0"/>
              <a:t> </a:t>
            </a:r>
            <a:r>
              <a:rPr lang="sr-Latn-RS" sz="3400" dirty="0" smtClean="0"/>
              <a:t> samostalno sastavljate rečenice u govoru ili pisanju</a:t>
            </a:r>
            <a:r>
              <a:rPr lang="en-US" sz="3400" dirty="0" smtClean="0"/>
              <a:t> – to je </a:t>
            </a:r>
            <a:r>
              <a:rPr lang="en-US" sz="3400" dirty="0" err="1" smtClean="0"/>
              <a:t>zapravo</a:t>
            </a:r>
            <a:r>
              <a:rPr lang="en-US" sz="3400" dirty="0" smtClean="0"/>
              <a:t> </a:t>
            </a:r>
            <a:r>
              <a:rPr lang="en-US" sz="3400" dirty="0" err="1" smtClean="0"/>
              <a:t>ono</a:t>
            </a:r>
            <a:r>
              <a:rPr lang="en-US" sz="3400" dirty="0" smtClean="0"/>
              <a:t> </a:t>
            </a:r>
            <a:r>
              <a:rPr lang="en-US" sz="3400" dirty="0" err="1" smtClean="0"/>
              <a:t>znanje</a:t>
            </a:r>
            <a:r>
              <a:rPr lang="en-US" sz="3400" dirty="0" smtClean="0"/>
              <a:t> </a:t>
            </a:r>
            <a:r>
              <a:rPr lang="en-US" sz="3400" dirty="0" err="1" smtClean="0"/>
              <a:t>koje</a:t>
            </a:r>
            <a:r>
              <a:rPr lang="en-US" sz="3400" dirty="0" smtClean="0"/>
              <a:t> </a:t>
            </a:r>
            <a:r>
              <a:rPr lang="en-US" sz="3400" dirty="0" err="1" smtClean="0"/>
              <a:t>ostaje</a:t>
            </a:r>
            <a:r>
              <a:rPr lang="en-US" sz="3400" dirty="0" smtClean="0"/>
              <a:t>. </a:t>
            </a:r>
            <a:r>
              <a:rPr lang="en-US" sz="3400" dirty="0" err="1" smtClean="0"/>
              <a:t>Neće</a:t>
            </a:r>
            <a:r>
              <a:rPr lang="en-US" sz="3400" dirty="0" smtClean="0"/>
              <a:t> </a:t>
            </a:r>
            <a:r>
              <a:rPr lang="en-US" sz="3400" dirty="0" err="1" smtClean="0"/>
              <a:t>Vam</a:t>
            </a:r>
            <a:r>
              <a:rPr lang="en-US" sz="3400" dirty="0" smtClean="0"/>
              <a:t> </a:t>
            </a:r>
            <a:r>
              <a:rPr lang="en-US" sz="3400" dirty="0" err="1" smtClean="0"/>
              <a:t>pomoći</a:t>
            </a:r>
            <a:r>
              <a:rPr lang="en-US" sz="3400" dirty="0" smtClean="0"/>
              <a:t> </a:t>
            </a:r>
            <a:r>
              <a:rPr lang="en-US" sz="3400" dirty="0" err="1" smtClean="0"/>
              <a:t>ni</a:t>
            </a:r>
            <a:r>
              <a:rPr lang="en-US" sz="3400" dirty="0" smtClean="0"/>
              <a:t> </a:t>
            </a:r>
            <a:r>
              <a:rPr lang="en-US" sz="3400" dirty="0" err="1" smtClean="0"/>
              <a:t>učenje</a:t>
            </a:r>
            <a:r>
              <a:rPr lang="en-US" sz="3400" dirty="0" smtClean="0"/>
              <a:t> </a:t>
            </a:r>
            <a:r>
              <a:rPr lang="en-US" sz="3400" dirty="0" err="1" smtClean="0"/>
              <a:t>npr</a:t>
            </a:r>
            <a:r>
              <a:rPr lang="en-US" sz="3400" dirty="0" smtClean="0"/>
              <a:t>. 10 </a:t>
            </a:r>
            <a:r>
              <a:rPr lang="en-US" sz="3400" dirty="0" err="1" smtClean="0"/>
              <a:t>nepoznatih</a:t>
            </a:r>
            <a:r>
              <a:rPr lang="en-US" sz="3400" dirty="0" smtClean="0"/>
              <a:t> </a:t>
            </a:r>
            <a:r>
              <a:rPr lang="en-US" sz="3400" dirty="0" err="1" smtClean="0"/>
              <a:t>reči</a:t>
            </a:r>
            <a:r>
              <a:rPr lang="en-US" sz="3400" dirty="0" smtClean="0"/>
              <a:t> </a:t>
            </a:r>
            <a:r>
              <a:rPr lang="en-US" sz="3400" dirty="0" err="1" smtClean="0"/>
              <a:t>dnevno</a:t>
            </a:r>
            <a:r>
              <a:rPr lang="en-US" sz="3400" dirty="0" smtClean="0"/>
              <a:t>, </a:t>
            </a:r>
            <a:r>
              <a:rPr lang="en-US" sz="3400" dirty="0" err="1" smtClean="0"/>
              <a:t>ukoliko</a:t>
            </a:r>
            <a:r>
              <a:rPr lang="en-US" sz="3400" dirty="0" smtClean="0"/>
              <a:t> </a:t>
            </a:r>
            <a:r>
              <a:rPr lang="en-US" sz="3400" dirty="0" err="1" smtClean="0"/>
              <a:t>ih</a:t>
            </a:r>
            <a:r>
              <a:rPr lang="en-US" sz="3400" dirty="0" smtClean="0"/>
              <a:t> </a:t>
            </a:r>
            <a:r>
              <a:rPr lang="en-US" sz="3400" dirty="0" err="1" smtClean="0"/>
              <a:t>nekoristite</a:t>
            </a:r>
            <a:r>
              <a:rPr lang="en-US" sz="3400" dirty="0" smtClean="0"/>
              <a:t> u </a:t>
            </a:r>
            <a:r>
              <a:rPr lang="en-US" sz="3400" dirty="0" err="1" smtClean="0"/>
              <a:t>govoru</a:t>
            </a:r>
            <a:r>
              <a:rPr lang="en-US" sz="3400"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err="1" smtClean="0"/>
              <a:t>Kako</a:t>
            </a:r>
            <a:r>
              <a:rPr lang="en-US" dirty="0" smtClean="0"/>
              <a:t> </a:t>
            </a:r>
            <a:r>
              <a:rPr lang="en-US" dirty="0" err="1" smtClean="0"/>
              <a:t>od</a:t>
            </a:r>
            <a:r>
              <a:rPr lang="en-US" dirty="0" smtClean="0"/>
              <a:t> </a:t>
            </a:r>
            <a:r>
              <a:rPr lang="en-US" dirty="0" err="1" smtClean="0"/>
              <a:t>pasivnog</a:t>
            </a:r>
            <a:r>
              <a:rPr lang="en-US" dirty="0" smtClean="0"/>
              <a:t> </a:t>
            </a:r>
            <a:r>
              <a:rPr lang="en-US" dirty="0" err="1" smtClean="0"/>
              <a:t>znanja</a:t>
            </a:r>
            <a:r>
              <a:rPr lang="en-US" dirty="0" smtClean="0"/>
              <a:t> </a:t>
            </a:r>
            <a:r>
              <a:rPr lang="en-US" dirty="0" err="1" smtClean="0"/>
              <a:t>jezika</a:t>
            </a:r>
            <a:r>
              <a:rPr lang="en-US" dirty="0" smtClean="0"/>
              <a:t> </a:t>
            </a:r>
            <a:r>
              <a:rPr lang="en-US" dirty="0" err="1" smtClean="0"/>
              <a:t>doći</a:t>
            </a:r>
            <a:r>
              <a:rPr lang="en-US" dirty="0" smtClean="0"/>
              <a:t> do </a:t>
            </a:r>
            <a:r>
              <a:rPr lang="en-US" dirty="0" err="1" smtClean="0"/>
              <a:t>aktivnog</a:t>
            </a:r>
            <a:r>
              <a:rPr lang="en-US" dirty="0" smtClean="0"/>
              <a:t>?</a:t>
            </a:r>
            <a:endParaRPr lang="sr-Latn-RS" dirty="0" smtClean="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pPr>
              <a:buNone/>
            </a:pPr>
            <a:r>
              <a:rPr lang="en-US" dirty="0" err="1" smtClean="0"/>
              <a:t>Svaka</a:t>
            </a:r>
            <a:r>
              <a:rPr lang="en-US" dirty="0" smtClean="0"/>
              <a:t> </a:t>
            </a:r>
            <a:r>
              <a:rPr lang="en-US" dirty="0" err="1" smtClean="0"/>
              <a:t>lekcija</a:t>
            </a:r>
            <a:r>
              <a:rPr lang="en-US" dirty="0" smtClean="0"/>
              <a:t> </a:t>
            </a:r>
            <a:r>
              <a:rPr lang="en-US" dirty="0" err="1" smtClean="0"/>
              <a:t>namenjena</a:t>
            </a:r>
            <a:r>
              <a:rPr lang="en-US" dirty="0" smtClean="0"/>
              <a:t> </a:t>
            </a:r>
            <a:r>
              <a:rPr lang="en-US" dirty="0" err="1" smtClean="0"/>
              <a:t>učenju</a:t>
            </a:r>
            <a:r>
              <a:rPr lang="en-US" dirty="0" smtClean="0"/>
              <a:t> </a:t>
            </a:r>
            <a:r>
              <a:rPr lang="en-US" dirty="0" err="1" smtClean="0"/>
              <a:t>stranog</a:t>
            </a:r>
            <a:r>
              <a:rPr lang="en-US" dirty="0" smtClean="0"/>
              <a:t> </a:t>
            </a:r>
            <a:r>
              <a:rPr lang="en-US" dirty="0" err="1" smtClean="0"/>
              <a:t>jezika</a:t>
            </a:r>
            <a:r>
              <a:rPr lang="en-US" dirty="0" smtClean="0"/>
              <a:t> </a:t>
            </a:r>
            <a:r>
              <a:rPr lang="en-US" dirty="0" err="1" smtClean="0"/>
              <a:t>sastoji</a:t>
            </a:r>
            <a:r>
              <a:rPr lang="en-US" dirty="0" smtClean="0"/>
              <a:t> se </a:t>
            </a:r>
            <a:r>
              <a:rPr lang="en-US" dirty="0" err="1" smtClean="0"/>
              <a:t>iz</a:t>
            </a:r>
            <a:r>
              <a:rPr lang="en-US" dirty="0" smtClean="0"/>
              <a:t> </a:t>
            </a:r>
            <a:r>
              <a:rPr lang="en-US" dirty="0" err="1" smtClean="0"/>
              <a:t>sledećih</a:t>
            </a:r>
            <a:r>
              <a:rPr lang="en-US" dirty="0" smtClean="0"/>
              <a:t> </a:t>
            </a:r>
            <a:r>
              <a:rPr lang="en-US" dirty="0" err="1" smtClean="0"/>
              <a:t>sest</a:t>
            </a:r>
            <a:r>
              <a:rPr lang="en-US" dirty="0" smtClean="0"/>
              <a:t> </a:t>
            </a:r>
            <a:r>
              <a:rPr lang="en-US" dirty="0" err="1" smtClean="0"/>
              <a:t>delova</a:t>
            </a:r>
            <a:r>
              <a:rPr lang="en-US" dirty="0" smtClean="0"/>
              <a:t>:</a:t>
            </a:r>
          </a:p>
          <a:p>
            <a:r>
              <a:rPr lang="en-US" dirty="0" err="1" smtClean="0"/>
              <a:t>Vokabular</a:t>
            </a:r>
            <a:endParaRPr lang="en-US" dirty="0" smtClean="0"/>
          </a:p>
          <a:p>
            <a:r>
              <a:rPr lang="en-US" dirty="0" err="1" smtClean="0"/>
              <a:t>Gramatika</a:t>
            </a:r>
            <a:endParaRPr lang="en-US" dirty="0" smtClean="0"/>
          </a:p>
          <a:p>
            <a:r>
              <a:rPr lang="en-US" dirty="0" err="1" smtClean="0"/>
              <a:t>Slušanje</a:t>
            </a:r>
            <a:endParaRPr lang="en-US" dirty="0" smtClean="0"/>
          </a:p>
          <a:p>
            <a:r>
              <a:rPr lang="en-US" dirty="0" err="1" smtClean="0"/>
              <a:t>Čitanje</a:t>
            </a:r>
            <a:endParaRPr lang="en-US" dirty="0" smtClean="0"/>
          </a:p>
          <a:p>
            <a:r>
              <a:rPr lang="en-US" dirty="0" err="1" smtClean="0"/>
              <a:t>Pisanje</a:t>
            </a:r>
            <a:endParaRPr lang="en-US" dirty="0" smtClean="0"/>
          </a:p>
          <a:p>
            <a:r>
              <a:rPr lang="en-US" dirty="0" err="1" smtClean="0"/>
              <a:t>Govor</a:t>
            </a:r>
            <a:endParaRPr lang="en-US" dirty="0" smtClean="0"/>
          </a:p>
          <a:p>
            <a:pPr>
              <a:buNone/>
            </a:pPr>
            <a:r>
              <a:rPr lang="sr-Latn-RS" dirty="0" smtClean="0"/>
              <a:t>                   </a:t>
            </a:r>
            <a:r>
              <a:rPr lang="en-US" dirty="0" err="1" smtClean="0"/>
              <a:t>Ovo</a:t>
            </a:r>
            <a:r>
              <a:rPr lang="en-US" dirty="0" smtClean="0"/>
              <a:t> </a:t>
            </a:r>
            <a:r>
              <a:rPr lang="en-US" dirty="0" err="1" smtClean="0"/>
              <a:t>su</a:t>
            </a:r>
            <a:r>
              <a:rPr lang="en-US" dirty="0" smtClean="0"/>
              <a:t> </a:t>
            </a:r>
            <a:r>
              <a:rPr lang="en-US" dirty="0" err="1" smtClean="0"/>
              <a:t>elementi</a:t>
            </a:r>
            <a:r>
              <a:rPr lang="en-US" dirty="0" smtClean="0"/>
              <a:t> </a:t>
            </a:r>
            <a:r>
              <a:rPr lang="en-US" dirty="0" err="1" smtClean="0"/>
              <a:t>koji</a:t>
            </a:r>
            <a:r>
              <a:rPr lang="en-US" dirty="0" smtClean="0"/>
              <a:t> </a:t>
            </a:r>
            <a:r>
              <a:rPr lang="en-US" dirty="0" err="1" smtClean="0"/>
              <a:t>su</a:t>
            </a:r>
            <a:r>
              <a:rPr lang="en-US" dirty="0" smtClean="0"/>
              <a:t> </a:t>
            </a:r>
            <a:r>
              <a:rPr lang="en-US" dirty="0" err="1" smtClean="0"/>
              <a:t>sastavni</a:t>
            </a:r>
            <a:r>
              <a:rPr lang="en-US" dirty="0" smtClean="0"/>
              <a:t> </a:t>
            </a:r>
            <a:r>
              <a:rPr lang="en-US" dirty="0" err="1" smtClean="0"/>
              <a:t>deo</a:t>
            </a:r>
            <a:r>
              <a:rPr lang="en-US" dirty="0" smtClean="0"/>
              <a:t> same </a:t>
            </a:r>
            <a:r>
              <a:rPr lang="en-US" dirty="0" err="1" smtClean="0"/>
              <a:t>strategije</a:t>
            </a:r>
            <a:r>
              <a:rPr lang="en-US" dirty="0" smtClean="0"/>
              <a:t> </a:t>
            </a:r>
            <a:r>
              <a:rPr lang="en-US" dirty="0" err="1" smtClean="0"/>
              <a:t>učenja</a:t>
            </a:r>
            <a:r>
              <a:rPr lang="en-US" dirty="0" smtClean="0"/>
              <a:t> </a:t>
            </a:r>
            <a:r>
              <a:rPr lang="en-US" dirty="0" err="1" smtClean="0"/>
              <a:t>jezika</a:t>
            </a:r>
            <a:r>
              <a:rPr lang="en-US" dirty="0" smtClean="0"/>
              <a:t>. </a:t>
            </a:r>
            <a:r>
              <a:rPr lang="en-US" dirty="0" err="1" smtClean="0"/>
              <a:t>Uz</a:t>
            </a:r>
            <a:r>
              <a:rPr lang="en-US" dirty="0" smtClean="0"/>
              <a:t> </a:t>
            </a:r>
            <a:r>
              <a:rPr lang="en-US" dirty="0" err="1" smtClean="0"/>
              <a:t>pomoć</a:t>
            </a:r>
            <a:r>
              <a:rPr lang="en-US" dirty="0" smtClean="0"/>
              <a:t> </a:t>
            </a:r>
            <a:r>
              <a:rPr lang="en-US" dirty="0" err="1" smtClean="0"/>
              <a:t>gramatike</a:t>
            </a:r>
            <a:r>
              <a:rPr lang="en-US" dirty="0" smtClean="0"/>
              <a:t> </a:t>
            </a:r>
            <a:r>
              <a:rPr lang="en-US" dirty="0" err="1" smtClean="0"/>
              <a:t>i</a:t>
            </a:r>
            <a:r>
              <a:rPr lang="en-US" dirty="0" smtClean="0"/>
              <a:t> </a:t>
            </a:r>
            <a:r>
              <a:rPr lang="en-US" dirty="0" err="1" smtClean="0"/>
              <a:t>adekvatnog</a:t>
            </a:r>
            <a:r>
              <a:rPr lang="en-US" dirty="0" smtClean="0"/>
              <a:t> </a:t>
            </a:r>
            <a:r>
              <a:rPr lang="en-US" dirty="0" err="1" smtClean="0"/>
              <a:t>vokabulara</a:t>
            </a:r>
            <a:r>
              <a:rPr lang="en-US" dirty="0" smtClean="0"/>
              <a:t> </a:t>
            </a:r>
            <a:r>
              <a:rPr lang="en-US" dirty="0" err="1" smtClean="0"/>
              <a:t>reći</a:t>
            </a:r>
            <a:r>
              <a:rPr lang="en-US" dirty="0" smtClean="0"/>
              <a:t> </a:t>
            </a:r>
            <a:r>
              <a:rPr lang="en-US" dirty="0" err="1" smtClean="0"/>
              <a:t>ćemo</a:t>
            </a:r>
            <a:r>
              <a:rPr lang="en-US" dirty="0" smtClean="0"/>
              <a:t> </a:t>
            </a:r>
            <a:r>
              <a:rPr lang="en-US" dirty="0" err="1" smtClean="0"/>
              <a:t>smislenu</a:t>
            </a:r>
            <a:r>
              <a:rPr lang="en-US" dirty="0" smtClean="0"/>
              <a:t> </a:t>
            </a:r>
            <a:r>
              <a:rPr lang="en-US" dirty="0" err="1" smtClean="0"/>
              <a:t>rečenicu</a:t>
            </a:r>
            <a:r>
              <a:rPr lang="en-US" dirty="0" smtClean="0"/>
              <a:t>. </a:t>
            </a:r>
            <a:r>
              <a:rPr lang="en-US" dirty="0" err="1" smtClean="0"/>
              <a:t>Da</a:t>
            </a:r>
            <a:r>
              <a:rPr lang="en-US" dirty="0" smtClean="0"/>
              <a:t> </a:t>
            </a:r>
            <a:r>
              <a:rPr lang="en-US" dirty="0" err="1" smtClean="0"/>
              <a:t>bismo</a:t>
            </a:r>
            <a:r>
              <a:rPr lang="en-US" dirty="0" smtClean="0"/>
              <a:t> </a:t>
            </a:r>
            <a:r>
              <a:rPr lang="en-US" dirty="0" err="1" smtClean="0"/>
              <a:t>vladali</a:t>
            </a:r>
            <a:r>
              <a:rPr lang="en-US" dirty="0" smtClean="0"/>
              <a:t> </a:t>
            </a:r>
            <a:r>
              <a:rPr lang="en-US" dirty="0" err="1" smtClean="0"/>
              <a:t>jazikom</a:t>
            </a:r>
            <a:r>
              <a:rPr lang="en-US" dirty="0" smtClean="0"/>
              <a:t>, </a:t>
            </a:r>
            <a:r>
              <a:rPr lang="en-US" dirty="0" err="1" smtClean="0"/>
              <a:t>potrebno</a:t>
            </a:r>
            <a:r>
              <a:rPr lang="en-US" dirty="0" smtClean="0"/>
              <a:t> je </a:t>
            </a:r>
            <a:r>
              <a:rPr lang="en-US" dirty="0" err="1" smtClean="0"/>
              <a:t>da</a:t>
            </a:r>
            <a:r>
              <a:rPr lang="en-US" dirty="0" smtClean="0"/>
              <a:t> </a:t>
            </a:r>
            <a:r>
              <a:rPr lang="en-US" dirty="0" err="1" smtClean="0"/>
              <a:t>vladamo</a:t>
            </a:r>
            <a:r>
              <a:rPr lang="en-US" dirty="0" smtClean="0"/>
              <a:t> </a:t>
            </a:r>
            <a:r>
              <a:rPr lang="en-US" dirty="0" err="1" smtClean="0"/>
              <a:t>svim</a:t>
            </a:r>
            <a:r>
              <a:rPr lang="en-US" dirty="0" smtClean="0"/>
              <a:t> gore </a:t>
            </a:r>
            <a:r>
              <a:rPr lang="en-US" dirty="0" err="1" smtClean="0"/>
              <a:t>navedenim</a:t>
            </a:r>
            <a:r>
              <a:rPr lang="en-US" dirty="0" smtClean="0"/>
              <a:t> </a:t>
            </a:r>
            <a:r>
              <a:rPr lang="en-US" dirty="0" err="1" smtClean="0"/>
              <a:t>delovima</a:t>
            </a:r>
            <a:r>
              <a:rPr lang="en-US" dirty="0" smtClean="0"/>
              <a:t>.</a:t>
            </a:r>
            <a:endParaRPr lang="sr-Latn-RS" dirty="0" smtClean="0"/>
          </a:p>
          <a:p>
            <a:pPr>
              <a:buNone/>
            </a:pPr>
            <a:endParaRPr lang="en-US" dirty="0" smtClean="0"/>
          </a:p>
          <a:p>
            <a:pPr>
              <a:buNone/>
            </a:pPr>
            <a:r>
              <a:rPr lang="sr-Latn-RS" dirty="0" smtClean="0"/>
              <a:t>       </a:t>
            </a:r>
            <a:r>
              <a:rPr lang="en-US" dirty="0" err="1" smtClean="0"/>
              <a:t>Zato</a:t>
            </a:r>
            <a:r>
              <a:rPr lang="en-US" dirty="0" smtClean="0"/>
              <a:t> </a:t>
            </a:r>
            <a:r>
              <a:rPr lang="en-US" dirty="0" err="1" smtClean="0"/>
              <a:t>koristite</a:t>
            </a:r>
            <a:r>
              <a:rPr lang="en-US" dirty="0" smtClean="0"/>
              <a:t> </a:t>
            </a:r>
            <a:r>
              <a:rPr lang="en-US" dirty="0" err="1" smtClean="0"/>
              <a:t>svaku</a:t>
            </a:r>
            <a:r>
              <a:rPr lang="en-US" dirty="0" smtClean="0"/>
              <a:t> </a:t>
            </a:r>
            <a:r>
              <a:rPr lang="en-US" dirty="0" err="1" smtClean="0"/>
              <a:t>priliku</a:t>
            </a:r>
            <a:r>
              <a:rPr lang="en-US" dirty="0" smtClean="0"/>
              <a:t> </a:t>
            </a:r>
            <a:r>
              <a:rPr lang="en-US" dirty="0" err="1" smtClean="0"/>
              <a:t>da</a:t>
            </a:r>
            <a:r>
              <a:rPr lang="en-US" dirty="0" smtClean="0"/>
              <a:t> </a:t>
            </a:r>
            <a:r>
              <a:rPr lang="en-US" dirty="0" err="1" smtClean="0"/>
              <a:t>pričate</a:t>
            </a:r>
            <a:r>
              <a:rPr lang="en-US" dirty="0" smtClean="0"/>
              <a:t>, </a:t>
            </a:r>
            <a:r>
              <a:rPr lang="en-US" dirty="0" err="1" smtClean="0"/>
              <a:t>da</a:t>
            </a:r>
            <a:r>
              <a:rPr lang="en-US" dirty="0" smtClean="0"/>
              <a:t> </a:t>
            </a:r>
            <a:r>
              <a:rPr lang="en-US" dirty="0" err="1" smtClean="0"/>
              <a:t>razmišljate</a:t>
            </a:r>
            <a:r>
              <a:rPr lang="en-US" dirty="0" smtClean="0"/>
              <a:t> </a:t>
            </a:r>
            <a:r>
              <a:rPr lang="en-US" dirty="0" err="1" smtClean="0"/>
              <a:t>na</a:t>
            </a:r>
            <a:r>
              <a:rPr lang="en-US" dirty="0" smtClean="0"/>
              <a:t> </a:t>
            </a:r>
            <a:r>
              <a:rPr lang="en-US" dirty="0" err="1" smtClean="0"/>
              <a:t>engleskom</a:t>
            </a:r>
            <a:r>
              <a:rPr lang="en-US" dirty="0" smtClean="0"/>
              <a:t> </a:t>
            </a:r>
            <a:r>
              <a:rPr lang="sr-Latn-RS" dirty="0" smtClean="0"/>
              <a:t>.M</a:t>
            </a:r>
            <a:r>
              <a:rPr lang="en-US" dirty="0" err="1" smtClean="0"/>
              <a:t>ožete</a:t>
            </a:r>
            <a:r>
              <a:rPr lang="en-US" dirty="0" smtClean="0"/>
              <a:t> </a:t>
            </a:r>
            <a:r>
              <a:rPr lang="en-US" dirty="0" err="1" smtClean="0"/>
              <a:t>i</a:t>
            </a:r>
            <a:r>
              <a:rPr lang="en-US" dirty="0" smtClean="0"/>
              <a:t> </a:t>
            </a:r>
            <a:r>
              <a:rPr lang="en-US" dirty="0" err="1" smtClean="0"/>
              <a:t>maštati</a:t>
            </a:r>
            <a:r>
              <a:rPr lang="en-US" dirty="0" smtClean="0"/>
              <a:t>, </a:t>
            </a:r>
            <a:r>
              <a:rPr lang="en-US" dirty="0" err="1" smtClean="0"/>
              <a:t>šaliti</a:t>
            </a:r>
            <a:r>
              <a:rPr lang="en-US" dirty="0" smtClean="0"/>
              <a:t> se, </a:t>
            </a:r>
            <a:r>
              <a:rPr lang="en-US" dirty="0" err="1" smtClean="0"/>
              <a:t>koristiti</a:t>
            </a:r>
            <a:r>
              <a:rPr lang="en-US" dirty="0" smtClean="0"/>
              <a:t> </a:t>
            </a:r>
            <a:r>
              <a:rPr lang="en-US" dirty="0" err="1" smtClean="0"/>
              <a:t>razne</a:t>
            </a:r>
            <a:r>
              <a:rPr lang="en-US" dirty="0" smtClean="0"/>
              <a:t> </a:t>
            </a:r>
            <a:r>
              <a:rPr lang="en-US" dirty="0" err="1" smtClean="0"/>
              <a:t>izraze</a:t>
            </a:r>
            <a:r>
              <a:rPr lang="en-US" dirty="0" smtClean="0"/>
              <a:t> </a:t>
            </a:r>
            <a:r>
              <a:rPr lang="en-US" dirty="0" err="1" smtClean="0"/>
              <a:t>i</a:t>
            </a:r>
            <a:r>
              <a:rPr lang="en-US" dirty="0" smtClean="0"/>
              <a:t> </a:t>
            </a:r>
            <a:r>
              <a:rPr lang="en-US" dirty="0" err="1" smtClean="0"/>
              <a:t>fraze</a:t>
            </a: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	KAKO DA UČIMO NOVE REČI U STRANOM JEZIKU?</a:t>
            </a:r>
            <a:endParaRPr lang="en-US" dirty="0"/>
          </a:p>
        </p:txBody>
      </p:sp>
      <p:sp>
        <p:nvSpPr>
          <p:cNvPr id="3" name="Content Placeholder 2"/>
          <p:cNvSpPr>
            <a:spLocks noGrp="1"/>
          </p:cNvSpPr>
          <p:nvPr>
            <p:ph idx="1"/>
          </p:nvPr>
        </p:nvSpPr>
        <p:spPr/>
        <p:txBody>
          <a:bodyPr/>
          <a:lstStyle/>
          <a:p>
            <a:r>
              <a:rPr lang="sr-Latn-RS" dirty="0" smtClean="0"/>
              <a:t>Reči je naravno najbolje učiti u kontekstu. Šta to znači? </a:t>
            </a:r>
          </a:p>
          <a:p>
            <a:r>
              <a:rPr lang="sr-Latn-RS" dirty="0" smtClean="0"/>
              <a:t>Znači da reč umete da upotrebite u rečenici u govoru ili pisanju.</a:t>
            </a:r>
          </a:p>
          <a:p>
            <a:r>
              <a:rPr lang="sr-Latn-RS" dirty="0" smtClean="0"/>
              <a:t>Kako onda najbolje i najtrajnije zapamtiti neku reč?</a:t>
            </a:r>
          </a:p>
          <a:p>
            <a:r>
              <a:rPr lang="sr-Latn-RS" dirty="0" smtClean="0"/>
              <a:t>Evo jedne igre koja to može da ilustruje: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“KOCKARENJE”</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Students will love to learn about new vocabulary words with this center activity. With the roll of a die, students will investigate new words and deepen their understanding. Perfect for workshop, centers, partners, or independent learning. Teaching Language Arts, Speech And Language, Teaching English, Vocabulary Instruction, Vocabulary Words, Teaching Vocabulary Activities, Vocabulary Ideas, Academic Vocabulary, Vocabulary Practice"/>
          <p:cNvPicPr>
            <a:picLocks noChangeAspect="1" noChangeArrowheads="1"/>
          </p:cNvPicPr>
          <p:nvPr/>
        </p:nvPicPr>
        <p:blipFill>
          <a:blip r:embed="rId2"/>
          <a:srcRect/>
          <a:stretch>
            <a:fillRect/>
          </a:stretch>
        </p:blipFill>
        <p:spPr bwMode="auto">
          <a:xfrm>
            <a:off x="990600" y="1676400"/>
            <a:ext cx="6781800" cy="4419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“UČIMO KROZ IGRU”</a:t>
            </a:r>
            <a:endParaRPr lang="en-US" dirty="0"/>
          </a:p>
        </p:txBody>
      </p:sp>
      <p:sp>
        <p:nvSpPr>
          <p:cNvPr id="3" name="Content Placeholder 2"/>
          <p:cNvSpPr>
            <a:spLocks noGrp="1"/>
          </p:cNvSpPr>
          <p:nvPr>
            <p:ph idx="1"/>
          </p:nvPr>
        </p:nvSpPr>
        <p:spPr/>
        <p:txBody>
          <a:bodyPr>
            <a:normAutofit/>
          </a:bodyPr>
          <a:lstStyle/>
          <a:p>
            <a:r>
              <a:rPr lang="sr-Latn-RS" dirty="0" smtClean="0"/>
              <a:t>Ovo je tzv. tehnika “kockarenje” i vrlo korisna igra. Izaberemo jednu reč, bacamo kockicu i pokušavamo da dođemo do odgovora.</a:t>
            </a:r>
          </a:p>
          <a:p>
            <a:r>
              <a:rPr lang="sr-Latn-RS" dirty="0" smtClean="0"/>
              <a:t>Možda je ovo dug proces, ali ono što ovom prilikom naučimo, sigurno više nećemo zaboraviti.</a:t>
            </a:r>
          </a:p>
          <a:p>
            <a:r>
              <a:rPr lang="sr-Latn-RS" dirty="0" smtClean="0"/>
              <a:t>To je spoj teorije i prakse koji dovodi do trajnog znanja.</a:t>
            </a:r>
          </a:p>
          <a:p>
            <a:r>
              <a:rPr lang="sr-Latn-RS" dirty="0" smtClean="0"/>
              <a:t>Primer: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The noun “FUR”</a:t>
            </a:r>
            <a:endParaRPr lang="en-US" dirty="0"/>
          </a:p>
        </p:txBody>
      </p:sp>
      <p:sp>
        <p:nvSpPr>
          <p:cNvPr id="3" name="Content Placeholder 2"/>
          <p:cNvSpPr>
            <a:spLocks noGrp="1"/>
          </p:cNvSpPr>
          <p:nvPr>
            <p:ph idx="1"/>
          </p:nvPr>
        </p:nvSpPr>
        <p:spPr/>
        <p:txBody>
          <a:bodyPr/>
          <a:lstStyle/>
          <a:p>
            <a:r>
              <a:rPr lang="sr-Latn-RS" dirty="0" smtClean="0"/>
              <a:t>Define the word: </a:t>
            </a:r>
          </a:p>
          <a:p>
            <a:pPr>
              <a:buNone/>
            </a:pPr>
            <a:r>
              <a:rPr lang="sr-Latn-RS" dirty="0" smtClean="0"/>
              <a:t>    THICK HAIR WHICH GROWS OVER THE BODY OF MANY ANIMALS</a:t>
            </a:r>
          </a:p>
          <a:p>
            <a:r>
              <a:rPr lang="sr-Latn-RS" dirty="0" smtClean="0"/>
              <a:t>Draw it/illustrate it:</a:t>
            </a:r>
          </a:p>
          <a:p>
            <a:endParaRPr lang="sr-Latn-RS" dirty="0" smtClean="0"/>
          </a:p>
          <a:p>
            <a:endParaRPr lang="en-US" dirty="0"/>
          </a:p>
        </p:txBody>
      </p:sp>
      <p:pic>
        <p:nvPicPr>
          <p:cNvPr id="15362" name="Picture 2" descr="C:\Users\Korisnik\AppData\Local\Microsoft\Windows\INetCache\IE\G3RG58AB\cat-fur-2694745_640[1].jpg"/>
          <p:cNvPicPr>
            <a:picLocks noChangeAspect="1" noChangeArrowheads="1"/>
          </p:cNvPicPr>
          <p:nvPr/>
        </p:nvPicPr>
        <p:blipFill>
          <a:blip r:embed="rId2" cstate="print"/>
          <a:srcRect/>
          <a:stretch>
            <a:fillRect/>
          </a:stretch>
        </p:blipFill>
        <p:spPr bwMode="auto">
          <a:xfrm>
            <a:off x="1295400" y="4114800"/>
            <a:ext cx="1950720" cy="1301496"/>
          </a:xfrm>
          <a:prstGeom prst="rect">
            <a:avLst/>
          </a:prstGeom>
          <a:noFill/>
        </p:spPr>
      </p:pic>
      <p:pic>
        <p:nvPicPr>
          <p:cNvPr id="15364" name="Picture 4" descr="C:\Users\Korisnik\AppData\Local\Microsoft\Windows\INetCache\IE\HFV813GY\IMG_3751[1].jpg"/>
          <p:cNvPicPr>
            <a:picLocks noChangeAspect="1" noChangeArrowheads="1"/>
          </p:cNvPicPr>
          <p:nvPr/>
        </p:nvPicPr>
        <p:blipFill>
          <a:blip r:embed="rId3" cstate="print"/>
          <a:srcRect/>
          <a:stretch>
            <a:fillRect/>
          </a:stretch>
        </p:blipFill>
        <p:spPr bwMode="auto">
          <a:xfrm>
            <a:off x="4114800" y="3505200"/>
            <a:ext cx="4716736" cy="2819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sr-Latn-RS" dirty="0" smtClean="0"/>
              <a:t/>
            </a:r>
            <a:br>
              <a:rPr lang="sr-Latn-RS" dirty="0" smtClean="0"/>
            </a:br>
            <a:r>
              <a:rPr lang="sr-Latn-RS" dirty="0" smtClean="0"/>
              <a:t>Use the word in a sentence:</a:t>
            </a:r>
            <a:br>
              <a:rPr lang="sr-Latn-RS" dirty="0" smtClean="0"/>
            </a:br>
            <a:endParaRPr lang="en-US" dirty="0"/>
          </a:p>
        </p:txBody>
      </p:sp>
      <p:sp>
        <p:nvSpPr>
          <p:cNvPr id="3" name="Content Placeholder 2"/>
          <p:cNvSpPr>
            <a:spLocks noGrp="1"/>
          </p:cNvSpPr>
          <p:nvPr>
            <p:ph idx="1"/>
          </p:nvPr>
        </p:nvSpPr>
        <p:spPr/>
        <p:txBody>
          <a:bodyPr/>
          <a:lstStyle/>
          <a:p>
            <a:endParaRPr lang="sr-Latn-RS" dirty="0" smtClean="0"/>
          </a:p>
          <a:p>
            <a:pPr>
              <a:buNone/>
            </a:pPr>
            <a:r>
              <a:rPr lang="sr-Latn-RS" i="1" dirty="0" smtClean="0"/>
              <a:t>          It is nice to touch the cat’s soft </a:t>
            </a:r>
            <a:r>
              <a:rPr lang="sr-Latn-RS" b="1" i="1" u="sng" dirty="0" smtClean="0"/>
              <a:t>fur.</a:t>
            </a:r>
          </a:p>
          <a:p>
            <a:pPr>
              <a:buNone/>
            </a:pPr>
            <a:endParaRPr lang="sr-Latn-RS" b="1" i="1" u="sng" dirty="0" smtClean="0"/>
          </a:p>
          <a:p>
            <a:pPr algn="ctr">
              <a:buNone/>
            </a:pPr>
            <a:r>
              <a:rPr lang="sr-Latn-RS" sz="4400" i="1" dirty="0" smtClean="0"/>
              <a:t>Synonym:</a:t>
            </a:r>
          </a:p>
          <a:p>
            <a:pPr algn="ctr">
              <a:buNone/>
            </a:pPr>
            <a:endParaRPr lang="sr-Latn-RS" sz="4400" i="1" dirty="0" smtClean="0"/>
          </a:p>
          <a:p>
            <a:pPr algn="ctr">
              <a:buNone/>
            </a:pPr>
            <a:r>
              <a:rPr lang="sr-Latn-RS" i="1" dirty="0" smtClean="0"/>
              <a:t>      hair</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r>
              <a:rPr lang="sr-Latn-RS" dirty="0" smtClean="0"/>
              <a:t> does it remind you of?</a:t>
            </a:r>
            <a:endParaRPr lang="en-US" dirty="0"/>
          </a:p>
        </p:txBody>
      </p:sp>
      <p:sp>
        <p:nvSpPr>
          <p:cNvPr id="3" name="Content Placeholder 2"/>
          <p:cNvSpPr>
            <a:spLocks noGrp="1"/>
          </p:cNvSpPr>
          <p:nvPr>
            <p:ph idx="1"/>
          </p:nvPr>
        </p:nvSpPr>
        <p:spPr/>
        <p:txBody>
          <a:bodyPr/>
          <a:lstStyle/>
          <a:p>
            <a:endParaRPr lang="sr-Latn-RS" dirty="0" smtClean="0"/>
          </a:p>
          <a:p>
            <a:endParaRPr lang="sr-Latn-RS" dirty="0" smtClean="0"/>
          </a:p>
          <a:p>
            <a:endParaRPr lang="sr-Latn-RS" dirty="0" smtClean="0"/>
          </a:p>
          <a:p>
            <a:r>
              <a:rPr lang="sr-Latn-RS" dirty="0" smtClean="0"/>
              <a:t>FUR (krzno) u izgovoru isto zvuči kao FIR (jela)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55</TotalTime>
  <Words>592</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BUILDING VOCABULARY</vt:lpstr>
      <vt:lpstr>UČENJE STRANOG JEZIKA</vt:lpstr>
      <vt:lpstr>Kako od pasivnog znanja jezika doći do aktivnog?</vt:lpstr>
      <vt:lpstr> KAKO DA UČIMO NOVE REČI U STRANOM JEZIKU?</vt:lpstr>
      <vt:lpstr>“KOCKARENJE”</vt:lpstr>
      <vt:lpstr>“UČIMO KROZ IGRU”</vt:lpstr>
      <vt:lpstr>The noun “FUR”</vt:lpstr>
      <vt:lpstr> Use the word in a sentence: </vt:lpstr>
      <vt:lpstr>What does it remind you of?</vt:lpstr>
      <vt:lpstr>A sada zadatak za vas!</vt:lpstr>
      <vt:lpstr>LET’S MAKE A PRESENTATION!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VOCABULARY</dc:title>
  <dc:creator>Korisnik</dc:creator>
  <cp:lastModifiedBy>Korisnik</cp:lastModifiedBy>
  <cp:revision>11</cp:revision>
  <dcterms:created xsi:type="dcterms:W3CDTF">2006-08-16T00:00:00Z</dcterms:created>
  <dcterms:modified xsi:type="dcterms:W3CDTF">2020-05-29T21:37:01Z</dcterms:modified>
</cp:coreProperties>
</file>